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74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0250E-E964-49ED-B165-150783F07FB5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EDE11-783B-44E5-810A-F22BF5DCE7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E111E-1CC6-41A6-8359-5211D3D87D05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F717C-2BC8-454D-89DF-8A1223CD98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08B25-F185-449B-A180-C5A654033B5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BAFE-4214-4B45-B875-3168FF36450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0084A-28CC-41E2-BFC6-5EA319B83615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841B-A4B7-467F-BA48-51871574411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3182D-D905-406F-A16D-E1CB7D8360F3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133DB-A825-452E-B17B-4CC18AA20B2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9C08-61BE-4DC2-95B2-34F46C4E4D51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6517A-C56E-4CCC-BCFE-004AE20E320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BD2CA-B7A2-4ADA-A585-21CA7A0B8010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4BFF-5181-4D29-B5A9-F250DF871F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1380-1078-4EE4-A5E7-0C5DDC8918FA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341E7-3F74-47E6-B056-5415FE3B3C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4C1EF-FB2E-4367-8E22-54E416DE640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9DDF7-611E-475C-B3EA-A88AE2E408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DC82E-62CE-4F50-B97C-040AB0E39900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0D388-9300-4568-BD40-02ED4C65DDB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129F-BEB1-4716-BD70-017E09D7FEF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9690C-DF33-4A5D-A93E-F679ED6A2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580F1D-FA2E-4F88-94E8-E1E46EEEE0FE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05C7D7-52D5-49A5-AE35-F41FB47FBA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68141" y="2420888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dirty="0" smtClean="0"/>
              <a:t>IN TURKEY</a:t>
            </a:r>
            <a:endParaRPr lang="tr-TR" sz="4000" dirty="0"/>
          </a:p>
        </p:txBody>
      </p:sp>
      <p:pic>
        <p:nvPicPr>
          <p:cNvPr id="4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8550" y="260350"/>
            <a:ext cx="691197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750" y="1052513"/>
            <a:ext cx="8424863" cy="1752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/>
              <a:t>The Turkish tax regime can be classified under three main headings</a:t>
            </a:r>
            <a:endParaRPr lang="tr-TR" sz="3600" b="1" dirty="0"/>
          </a:p>
        </p:txBody>
      </p:sp>
      <p:pic>
        <p:nvPicPr>
          <p:cNvPr id="14341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631825" y="2349500"/>
            <a:ext cx="2784475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1) INCOME TAX</a:t>
            </a:r>
            <a:endParaRPr lang="tr-TR" sz="3200">
              <a:latin typeface="Calibri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31825" y="3141663"/>
            <a:ext cx="3367088" cy="584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atin typeface="+mn-lt"/>
                <a:cs typeface="+mn-cs"/>
              </a:rPr>
              <a:t>2) </a:t>
            </a:r>
            <a:r>
              <a:rPr lang="en-US" sz="3200" b="1" dirty="0">
                <a:latin typeface="+mn-lt"/>
                <a:cs typeface="+mn-cs"/>
              </a:rPr>
              <a:t>TAX </a:t>
            </a:r>
            <a:r>
              <a:rPr lang="en-US" sz="3200" b="1" dirty="0">
                <a:latin typeface="+mn-lt"/>
                <a:cs typeface="+mn-cs"/>
              </a:rPr>
              <a:t>INCENTIVES</a:t>
            </a:r>
            <a:endParaRPr lang="tr-TR" sz="3200" dirty="0">
              <a:latin typeface="+mn-lt"/>
              <a:cs typeface="+mn-cs"/>
            </a:endParaRPr>
          </a:p>
        </p:txBody>
      </p:sp>
      <p:sp>
        <p:nvSpPr>
          <p:cNvPr id="7" name="Dikdörtgen 6"/>
          <p:cNvSpPr>
            <a:spLocks noChangeArrowheads="1"/>
          </p:cNvSpPr>
          <p:nvPr/>
        </p:nvSpPr>
        <p:spPr bwMode="auto">
          <a:xfrm>
            <a:off x="631825" y="3933825"/>
            <a:ext cx="6913563" cy="584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3) </a:t>
            </a:r>
            <a:r>
              <a:rPr lang="en-US" sz="3200" b="1">
                <a:latin typeface="Calibri" pitchFamily="34" charset="0"/>
              </a:rPr>
              <a:t>TAX EXEMPTIONS AND ALLOWANCES</a:t>
            </a: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5364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Dikdörtgen 4"/>
          <p:cNvSpPr>
            <a:spLocks noChangeArrowheads="1"/>
          </p:cNvSpPr>
          <p:nvPr/>
        </p:nvSpPr>
        <p:spPr bwMode="auto">
          <a:xfrm>
            <a:off x="468313" y="1125538"/>
            <a:ext cx="2784475" cy="5842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1) INCOME TAX</a:t>
            </a:r>
            <a:endParaRPr lang="tr-TR" sz="3200">
              <a:latin typeface="Calibri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946150" y="1844675"/>
            <a:ext cx="3052763" cy="3698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1.1.1. Corporate Income Taxes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46150" y="2349500"/>
            <a:ext cx="2841625" cy="36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1.1.2. Individual Income Tax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523875" y="2890838"/>
            <a:ext cx="2671763" cy="369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1.2. Taxes on Expenditure 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073150" y="3302000"/>
            <a:ext cx="2905125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1.2.1. Value Added Tax (VAT)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073150" y="3746500"/>
            <a:ext cx="3681413" cy="368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1.2.2. Special Consumption Tax (SCT)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73150" y="4189413"/>
            <a:ext cx="4448175" cy="369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1.2.3. Banking and Insurance Transaction Tax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073150" y="4622800"/>
            <a:ext cx="1893888" cy="3698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1.2.4. Stamp Duty</a:t>
            </a:r>
            <a:endParaRPr lang="tr-TR" dirty="0">
              <a:latin typeface="+mn-lt"/>
              <a:cs typeface="+mn-cs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73150" y="5049838"/>
            <a:ext cx="2205038" cy="2778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latin typeface="+mn-lt"/>
                <a:cs typeface="+mn-cs"/>
              </a:rPr>
              <a:t>1.3. </a:t>
            </a:r>
            <a:r>
              <a:rPr lang="tr-TR" b="1" dirty="0" err="1">
                <a:latin typeface="+mn-lt"/>
                <a:cs typeface="+mn-cs"/>
              </a:rPr>
              <a:t>Taxes</a:t>
            </a:r>
            <a:r>
              <a:rPr lang="tr-TR" b="1" dirty="0">
                <a:latin typeface="+mn-lt"/>
                <a:cs typeface="+mn-cs"/>
              </a:rPr>
              <a:t> on </a:t>
            </a:r>
            <a:r>
              <a:rPr lang="tr-TR" b="1" dirty="0" err="1">
                <a:latin typeface="+mn-lt"/>
                <a:cs typeface="+mn-cs"/>
              </a:rPr>
              <a:t>Wealth</a:t>
            </a:r>
            <a:r>
              <a:rPr lang="tr-TR" b="1" dirty="0">
                <a:latin typeface="+mn-lt"/>
                <a:cs typeface="+mn-cs"/>
              </a:rPr>
              <a:t> </a:t>
            </a:r>
            <a:endParaRPr lang="tr-TR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6388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Dikdörtgen 15"/>
          <p:cNvSpPr/>
          <p:nvPr/>
        </p:nvSpPr>
        <p:spPr>
          <a:xfrm>
            <a:off x="176213" y="1052513"/>
            <a:ext cx="3367087" cy="5857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dirty="0">
                <a:latin typeface="+mn-lt"/>
                <a:cs typeface="+mn-cs"/>
              </a:rPr>
              <a:t>2) </a:t>
            </a:r>
            <a:r>
              <a:rPr lang="en-US" sz="3200" b="1" dirty="0">
                <a:latin typeface="+mn-lt"/>
                <a:cs typeface="+mn-cs"/>
              </a:rPr>
              <a:t>TAX </a:t>
            </a:r>
            <a:r>
              <a:rPr lang="en-US" sz="3200" b="1" dirty="0">
                <a:latin typeface="+mn-lt"/>
                <a:cs typeface="+mn-cs"/>
              </a:rPr>
              <a:t>INCENTIVES</a:t>
            </a:r>
            <a:endParaRPr lang="tr-TR" sz="3200" dirty="0">
              <a:latin typeface="+mn-lt"/>
              <a:cs typeface="+mn-cs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95288" y="1773238"/>
            <a:ext cx="8424862" cy="397033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Prioritized development zones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Technology development zones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Organized industrial zones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Free zones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Research and development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Private educational corporations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Cultural investments and enterprises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Loan allocation </a:t>
            </a:r>
            <a:endParaRPr lang="tr-TR" sz="28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Turkish International Maritime Sector Incentives</a:t>
            </a:r>
            <a:endParaRPr lang="tr-TR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7412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ikdörtgen 2"/>
          <p:cNvSpPr/>
          <p:nvPr/>
        </p:nvSpPr>
        <p:spPr>
          <a:xfrm>
            <a:off x="395288" y="1773238"/>
            <a:ext cx="8424862" cy="39703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VAT exemptions include but are not limited to the following transactions: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Export of goods and services.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Roaming </a:t>
            </a:r>
            <a:r>
              <a:rPr lang="en-US" sz="2800" dirty="0"/>
              <a:t>services rendered in Turkey for customers outside Turkey (i.e. non-resident customers) in line with international roaming agreements, where a reciprocity condition is in place.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Petroleum exploration activities.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International transportation. </a:t>
            </a:r>
            <a:endParaRPr lang="tr-TR" sz="2800" dirty="0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33338" y="908050"/>
            <a:ext cx="6913562" cy="5857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3) </a:t>
            </a:r>
            <a:r>
              <a:rPr lang="en-US" sz="3200" b="1">
                <a:latin typeface="Calibri" pitchFamily="34" charset="0"/>
              </a:rPr>
              <a:t>TAX EXEMPTIONS AND ALLOWANCES</a:t>
            </a: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8436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ikdörtgen 2"/>
          <p:cNvSpPr/>
          <p:nvPr/>
        </p:nvSpPr>
        <p:spPr>
          <a:xfrm>
            <a:off x="395288" y="1773238"/>
            <a:ext cx="8424862" cy="44005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Deliveries made to diplomatic representatives, consulates and international </a:t>
            </a:r>
            <a:br>
              <a:rPr lang="en-US" sz="2800" dirty="0"/>
            </a:br>
            <a:r>
              <a:rPr lang="en-US" sz="2800" dirty="0"/>
              <a:t>organizations with tax exemption status and to their employees.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supply of machinery and equipment, including importation, to persons or corporations that are VAT taxpayers and that have an investment certificate issued by the relevant authority.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Services rendered at harbors and airports for vessels and aircrafts. </a:t>
            </a:r>
            <a:endParaRPr lang="tr-TR" sz="2800" dirty="0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33338" y="908050"/>
            <a:ext cx="6913562" cy="5857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3) </a:t>
            </a:r>
            <a:r>
              <a:rPr lang="en-US" sz="3200" b="1">
                <a:latin typeface="Calibri" pitchFamily="34" charset="0"/>
              </a:rPr>
              <a:t>TAX EXEMPTIONS AND ALLOWANCES</a:t>
            </a: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19460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ikdörtgen 2"/>
          <p:cNvSpPr/>
          <p:nvPr/>
        </p:nvSpPr>
        <p:spPr>
          <a:xfrm>
            <a:off x="395288" y="1773238"/>
            <a:ext cx="8424862" cy="35385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Social and other exemptions apply to deliveries made to the government and </a:t>
            </a:r>
            <a:br>
              <a:rPr lang="en-US" sz="2800" dirty="0"/>
            </a:br>
            <a:r>
              <a:rPr lang="en-US" sz="2800" dirty="0"/>
              <a:t>other related organizations for cultural, educational, health and similar purposes.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Banking and insurance transactions are exempted from VAT as they are subject </a:t>
            </a:r>
            <a:br>
              <a:rPr lang="en-US" sz="2800" dirty="0"/>
            </a:br>
            <a:r>
              <a:rPr lang="en-US" sz="2800" dirty="0"/>
              <a:t>to a separate Banking and Insurance Transactions Tax at a rate of 5%. </a:t>
            </a:r>
            <a:endParaRPr lang="tr-TR" sz="2800" dirty="0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33338" y="908050"/>
            <a:ext cx="6913562" cy="5857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3) </a:t>
            </a:r>
            <a:r>
              <a:rPr lang="en-US" sz="3200" b="1">
                <a:latin typeface="Calibri" pitchFamily="34" charset="0"/>
              </a:rPr>
              <a:t>TAX EXEMPTIONS AND ALLOWANCES</a:t>
            </a: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-713" y="0"/>
            <a:ext cx="7772400" cy="648072"/>
          </a:xfrm>
          <a:solidFill>
            <a:srgbClr val="00206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TAXE</a:t>
            </a:r>
            <a:r>
              <a:rPr lang="tr-TR" b="1" dirty="0" smtClean="0"/>
              <a:t>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20484" name="Resim 3" descr="http://www.invest.gov.tr/tr-TR/investmentguide/investorsguide/PublishingImages/Taxes%20banner%202013%20TR/taxes-in-turke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2675" y="6281738"/>
            <a:ext cx="17462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ikdörtgen 2"/>
          <p:cNvSpPr/>
          <p:nvPr/>
        </p:nvSpPr>
        <p:spPr>
          <a:xfrm>
            <a:off x="395288" y="1773238"/>
            <a:ext cx="8424862" cy="35385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Tax exemptions are provided for earnings derived by corporations from their overseas branches and both their domestic and overseas ventures if they meet certain conditions.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Research and development allowances. </a:t>
            </a:r>
            <a:endParaRPr lang="tr-TR" sz="2800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Deductions from the tax base of corporations related to certain donations, aid or sponsorship expenditures for sport activities</a:t>
            </a:r>
            <a:endParaRPr lang="tr-TR" sz="2800" dirty="0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33338" y="908050"/>
            <a:ext cx="6913562" cy="5857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>
                <a:latin typeface="Calibri" pitchFamily="34" charset="0"/>
              </a:rPr>
              <a:t>3) </a:t>
            </a:r>
            <a:r>
              <a:rPr lang="en-US" sz="3200" b="1">
                <a:latin typeface="Calibri" pitchFamily="34" charset="0"/>
              </a:rPr>
              <a:t>TAX EXEMPTIONS AND ALLOWANCES</a:t>
            </a: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323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Predloga načrta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Calibri</vt:lpstr>
      <vt:lpstr>Arial</vt:lpstr>
      <vt:lpstr>Wingdings</vt:lpstr>
      <vt:lpstr>Ofis Teması</vt:lpstr>
      <vt:lpstr>Diapozitiv 1</vt:lpstr>
      <vt:lpstr>Diapozitiv 2</vt:lpstr>
      <vt:lpstr>Diapozitiv 3</vt:lpstr>
      <vt:lpstr>Diapozitiv 4</vt:lpstr>
      <vt:lpstr>Diapozitiv 5</vt:lpstr>
      <vt:lpstr>Diapozitiv 6</vt:lpstr>
      <vt:lpstr>Diapozitiv 7</vt:lpstr>
      <vt:lpstr>Diapozitiv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TAXES </dc:title>
  <dc:creator>ALI KARAKUS</dc:creator>
  <cp:lastModifiedBy>Rogelj</cp:lastModifiedBy>
  <cp:revision>12</cp:revision>
  <dcterms:created xsi:type="dcterms:W3CDTF">2014-06-15T16:20:25Z</dcterms:created>
  <dcterms:modified xsi:type="dcterms:W3CDTF">2014-06-17T14:11:13Z</dcterms:modified>
</cp:coreProperties>
</file>